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70" r:id="rId6"/>
    <p:sldId id="262" r:id="rId7"/>
    <p:sldId id="267" r:id="rId8"/>
    <p:sldId id="264" r:id="rId9"/>
    <p:sldId id="266" r:id="rId10"/>
    <p:sldId id="265" r:id="rId11"/>
    <p:sldId id="261" r:id="rId12"/>
    <p:sldId id="268" r:id="rId13"/>
    <p:sldId id="269" r:id="rId14"/>
    <p:sldId id="25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1CD"/>
    <a:srgbClr val="44F491"/>
    <a:srgbClr val="FFFFFF"/>
    <a:srgbClr val="40C6D2"/>
    <a:srgbClr val="0E301E"/>
    <a:srgbClr val="02C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37673-8E42-4AC0-8168-A573684828C7}" v="33" dt="2020-04-05T13:44:06.164"/>
    <p1510:client id="{5F43924E-E307-419C-8C5D-FC455E91EBFE}" v="4877" dt="2020-04-05T17:55:59.396"/>
    <p1510:client id="{7C581221-52F8-4F73-A1F5-14999388A0F4}" v="2976" dt="2020-04-04T20:16:39.109"/>
    <p1510:client id="{9545D02D-E27D-4250-BB69-3789D6937118}" v="9" dt="2020-04-05T18:42:44.622"/>
    <p1510:client id="{FB13DCE0-868D-4AF7-819F-C7EF3A38A3DD}" v="4020" dt="2020-04-05T18:49:28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94204" autoAdjust="0"/>
  </p:normalViewPr>
  <p:slideViewPr>
    <p:cSldViewPr snapToGrid="0">
      <p:cViewPr varScale="1">
        <p:scale>
          <a:sx n="117" d="100"/>
          <a:sy n="117" d="100"/>
        </p:scale>
        <p:origin x="74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0A3ED-74C3-4943-BC48-C4302440C3A4}" type="datetimeFigureOut">
              <a:rPr lang="it-IT" smtClean="0"/>
              <a:t>05/04/2020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9A122-69B9-427B-B0D1-B1748ECF251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08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*Riprodurre in modalità presentazione*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9A122-69B9-427B-B0D1-B1748ECF251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24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9A122-69B9-427B-B0D1-B1748ECF251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87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3F6DFE-251C-474F-BD2B-DD969FC7E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9325B0-67B8-4B4C-8A65-7D64EB91C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6F4DFB-9111-4BF1-BCAC-1F1C9BFB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35A0-EF0B-43B3-8A4C-B1FDD750EDD4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BD0125-BA3D-497C-994B-5532F3BE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8B43C2-30F3-4EEB-8D0F-8D4A6B6C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20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E6B158-4566-4C16-BC08-2381DB47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533225-D547-46E7-A890-D49EAECBD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D4342A-657C-4476-A79C-CEE83612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6700-1E9C-41DC-9E2E-E57D2E51B487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C5B501-8DA1-40A7-A5CA-B83DA9E5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EA02F4-C9C0-45CA-A0C0-E61F3E0F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68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93FE15D-8087-415C-B09B-37A37569A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AC48A7-83FF-480F-9085-7F25A986D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9C231E-615B-4E0E-AFC9-4AFD79B2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75BA-1D4A-4736-AF5A-946AF6851750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D04D82-7A22-4F4C-BAB4-D950353C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667404-E7E8-467E-B2B3-C0474745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2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7532D0-0D1C-43A5-9428-06912EF8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ABF833-3351-45D6-AC5C-8D8C73CCC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97D141-EF65-4657-B30D-41F96D92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F0CF5-9A35-465B-8B8E-20C527548F4A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E745B1-729D-4AA8-9649-61A65A47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86D05D-2C43-4246-9D50-0D77B090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08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1075CF-4095-41CB-BB30-7177E278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5CCA1A-A00F-416E-BDD4-991E00DD1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687765-50FE-4070-8965-55EC5426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C9FA-B0E8-4AFD-AFA3-84040F7CB726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C2494-20AD-4AAB-8926-3BF5CF801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ED4B2-2B34-4842-8B05-2736CCFD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95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E19A6-50E6-4BF8-A355-46C94801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4D8C0B-B985-4584-9556-54073D289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B51A01-FC29-4915-B1E7-21D40340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2A3613-C50E-4E50-A505-28361800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CA43-F8D3-4330-BA83-C2DFAC1CB895}" type="datetime1">
              <a:rPr lang="it-IT" smtClean="0"/>
              <a:t>05/04/2020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C1196F-0CDF-4024-B1B1-48FA9B6C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72AD11-C262-4C7A-B115-3BF3A6F2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8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0CBC4C-B8EF-47EA-ADC0-46E8C725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768D64-5840-46D8-8CCD-C942C0EF0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3CF942A-1372-405C-B18C-F2F6B4612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BDD3E5C-DBD9-4F21-B693-630CF1CD8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8BA6B73-F867-40DC-A6B5-FB7838699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CABD11-9466-4C7F-B546-A34FD05F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5DBFD-2906-4F20-8548-CABB9E32306E}" type="datetime1">
              <a:rPr lang="it-IT" smtClean="0"/>
              <a:t>05/04/2020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9DF654-4EED-4F63-B7A9-915608F4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297CEF3-B539-40F1-9D46-8C925CD1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33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6C8D1-67F0-4F09-884C-4513897A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176619-005F-4B9F-B48D-7F338598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ACB9-D3D1-4E4B-B01C-EDD0C9B1F9B7}" type="datetime1">
              <a:rPr lang="it-IT" smtClean="0"/>
              <a:t>05/04/2020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A6B81BC-BB93-4FC7-AC9D-69012587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B12C605-8F50-4D33-BB52-7F2D571F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21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038097-3E62-46DF-9AE9-F4AF8EAB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BE3E4-238A-4586-83C6-97D62FD922F0}" type="datetime1">
              <a:rPr lang="it-IT" smtClean="0"/>
              <a:t>05/04/2020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CBC1E9-C39C-4076-B710-C24E944A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0C3009-FC4E-45A7-9166-63E3FB87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729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D7A25-13C0-4F0D-AA3E-43C8208F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C490C5-9E01-48BC-B4C1-4C070D5D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2A60AB-174F-4B16-BE6B-C314FF13C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32D2BA-E012-4F14-973D-82748F9E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B1302-E179-401A-B53F-E52379CCDC02}" type="datetime1">
              <a:rPr lang="it-IT" smtClean="0"/>
              <a:t>05/04/2020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EA80D-DB05-4A9E-B98F-1D000532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41C242-3E59-4124-A332-CECD864C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30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C8017F-DB32-41A8-86A4-C622CE7B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4320D28-C6D1-4A37-88FB-213B9FD52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4B7B72-F0BF-4385-921E-6D068BC56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EFCF4D-05AB-4B28-9BD6-25FA0E86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E6D9-DD54-4E87-AC92-5970CB0E3A55}" type="datetime1">
              <a:rPr lang="it-IT" smtClean="0"/>
              <a:t>05/04/2020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16A980-F5A3-4EBA-A67D-38800583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7B8FBA-2133-49D8-90F0-3D44671E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71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1ACE87-3D30-4B56-B107-623090C3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C40605-BB49-47CE-AED5-76789258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A8BD4E-D7F1-46D6-8B38-D075D8B6F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AA549-5DB7-4F33-9A3D-58602F09D9C4}" type="datetime1">
              <a:rPr lang="it-IT" smtClean="0"/>
              <a:t>05/04/2020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8171E8-6043-4246-BBAC-F9A40EA17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B0531A-DED5-4446-A79E-DCE1CF373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19EF-A0E6-4790-BDD1-0AE32C2F19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12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3000">
              <a:srgbClr val="44F491"/>
            </a:gs>
            <a:gs pos="53000">
              <a:srgbClr val="40C6D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42CA1E-FD0A-4597-B556-B0B14B14C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526" y="2685012"/>
            <a:ext cx="4683641" cy="1252622"/>
          </a:xfrm>
        </p:spPr>
        <p:txBody>
          <a:bodyPr/>
          <a:lstStyle/>
          <a:p>
            <a:r>
              <a:rPr lang="it-IT" err="1">
                <a:solidFill>
                  <a:schemeClr val="bg1"/>
                </a:solidFill>
                <a:latin typeface="Product Sans"/>
              </a:rPr>
              <a:t>CoviDelivery</a:t>
            </a:r>
            <a:endParaRPr lang="it-IT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3942C1-FF85-4A8D-A77B-F5A0A04E57A8}"/>
              </a:ext>
            </a:extLst>
          </p:cNvPr>
          <p:cNvSpPr txBox="1"/>
          <p:nvPr/>
        </p:nvSpPr>
        <p:spPr>
          <a:xfrm>
            <a:off x="3860179" y="235560"/>
            <a:ext cx="421233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400" i="1">
                <a:solidFill>
                  <a:schemeClr val="bg1"/>
                </a:solidFill>
              </a:rPr>
              <a:t>Simone Scino &amp; Adrian </a:t>
            </a:r>
            <a:r>
              <a:rPr lang="it-IT" sz="1400" i="1" err="1">
                <a:solidFill>
                  <a:schemeClr val="bg1"/>
                </a:solidFill>
              </a:rPr>
              <a:t>Ivascu</a:t>
            </a:r>
            <a:r>
              <a:rPr lang="it-IT" sz="1400" i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it-IT" sz="1400" i="1" err="1">
                <a:solidFill>
                  <a:schemeClr val="bg1"/>
                </a:solidFill>
              </a:rPr>
              <a:t>present</a:t>
            </a:r>
            <a:endParaRPr lang="it-IT" sz="1400" i="1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12FB5D2-B8B0-401D-A580-2E02B58B8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1" y="2567336"/>
            <a:ext cx="1358392" cy="1487975"/>
          </a:xfrm>
          <a:prstGeom prst="rect">
            <a:avLst/>
          </a:prstGeom>
        </p:spPr>
      </p:pic>
      <p:pic>
        <p:nvPicPr>
          <p:cNvPr id="1026" name="Picture 2" descr="HackAtHome">
            <a:extLst>
              <a:ext uri="{FF2B5EF4-FFF2-40B4-BE49-F238E27FC236}">
                <a16:creationId xmlns:a16="http://schemas.microsoft.com/office/drawing/2014/main" id="{1C6DD040-AA0A-412F-BD68-3D700326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825" y="197619"/>
            <a:ext cx="3568065" cy="4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8F88E0-18CA-49CA-B952-3E75153F5A63}"/>
              </a:ext>
            </a:extLst>
          </p:cNvPr>
          <p:cNvSpPr txBox="1"/>
          <p:nvPr/>
        </p:nvSpPr>
        <p:spPr>
          <a:xfrm>
            <a:off x="4485822" y="3870644"/>
            <a:ext cx="29610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i="1" err="1">
                <a:solidFill>
                  <a:schemeClr val="bg1"/>
                </a:solidFill>
              </a:rPr>
              <a:t>Deliver</a:t>
            </a:r>
            <a:r>
              <a:rPr lang="it-IT" i="1">
                <a:solidFill>
                  <a:schemeClr val="bg1"/>
                </a:solidFill>
              </a:rPr>
              <a:t> </a:t>
            </a:r>
            <a:r>
              <a:rPr lang="it-IT" i="1" err="1">
                <a:solidFill>
                  <a:schemeClr val="bg1"/>
                </a:solidFill>
              </a:rPr>
              <a:t>safety</a:t>
            </a:r>
            <a:r>
              <a:rPr lang="it-IT" i="1">
                <a:solidFill>
                  <a:schemeClr val="bg1"/>
                </a:solidFill>
              </a:rPr>
              <a:t>. </a:t>
            </a:r>
            <a:r>
              <a:rPr lang="it-IT" i="1" err="1">
                <a:solidFill>
                  <a:schemeClr val="bg1"/>
                </a:solidFill>
              </a:rPr>
              <a:t>Deliver</a:t>
            </a:r>
            <a:r>
              <a:rPr lang="it-IT" i="1">
                <a:solidFill>
                  <a:schemeClr val="bg1"/>
                </a:solidFill>
              </a:rPr>
              <a:t> </a:t>
            </a:r>
            <a:r>
              <a:rPr lang="it-IT" i="1" err="1">
                <a:solidFill>
                  <a:schemeClr val="bg1"/>
                </a:solidFill>
              </a:rPr>
              <a:t>hopes</a:t>
            </a:r>
            <a:r>
              <a:rPr lang="it-IT" i="1">
                <a:solidFill>
                  <a:schemeClr val="bg1"/>
                </a:solidFill>
              </a:rPr>
              <a:t>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0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23242 -0.0013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2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42 -0.00139 L -0.23242 -0.07176 C -0.23242 -0.10324 -0.17031 -0.1419 -0.11992 -0.1419 L -0.00729 -0.141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6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8B190DF4-5579-4805-85D4-91049A70A483}"/>
              </a:ext>
            </a:extLst>
          </p:cNvPr>
          <p:cNvSpPr/>
          <p:nvPr/>
        </p:nvSpPr>
        <p:spPr>
          <a:xfrm>
            <a:off x="12963" y="2689597"/>
            <a:ext cx="12120664" cy="4168403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21198" cy="53430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297124" y="756534"/>
            <a:ext cx="362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>
                <a:latin typeface="KleinsanBold"/>
              </a:rPr>
              <a:t>L'APPLICAZIONE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EE580D-6956-4009-8529-D4DC95413C6D}"/>
              </a:ext>
            </a:extLst>
          </p:cNvPr>
          <p:cNvSpPr txBox="1"/>
          <p:nvPr/>
        </p:nvSpPr>
        <p:spPr>
          <a:xfrm>
            <a:off x="1907148" y="1516218"/>
            <a:ext cx="857104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it-IT" dirty="0">
              <a:latin typeface="Product Sans"/>
              <a:cs typeface="Calibri"/>
            </a:endParaRPr>
          </a:p>
          <a:p>
            <a:pPr algn="ctr"/>
            <a:r>
              <a:rPr lang="it-IT" dirty="0">
                <a:latin typeface="Product Sans"/>
                <a:cs typeface="Calibri"/>
              </a:rPr>
              <a:t>In base alla tipologia scelta, si aprirà un'interfaccia dove poter descrivere ulteriormente ciò di cui si ha bisogno (come ad esempio la lista della spesa).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monitor, elettronico, sedendo, schermo&#10;&#10;Descrizione generata automaticamente">
            <a:extLst>
              <a:ext uri="{FF2B5EF4-FFF2-40B4-BE49-F238E27FC236}">
                <a16:creationId xmlns:a16="http://schemas.microsoft.com/office/drawing/2014/main" id="{597FDAC6-23A2-486B-B704-BCD70EDDC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76" y="87862"/>
            <a:ext cx="543648" cy="54364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6851B2B-C4D3-4FFF-B401-59825583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166">
            <a:off x="6072724" y="302284"/>
            <a:ext cx="230985" cy="230985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45999FA-FA08-4D33-A36B-696EF02E6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6" y="2731733"/>
            <a:ext cx="1996620" cy="3966882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AAA19F8-239E-41E9-A18F-2ACB879B5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07" y="2731734"/>
            <a:ext cx="1996619" cy="3966881"/>
          </a:xfrm>
          <a:prstGeom prst="rect">
            <a:avLst/>
          </a:prstGeom>
        </p:spPr>
      </p:pic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86DEEFA-453F-4424-87CC-804338E74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42" y="2731735"/>
            <a:ext cx="1996619" cy="3966880"/>
          </a:xfrm>
          <a:prstGeom prst="rect">
            <a:avLst/>
          </a:prstGeom>
        </p:spPr>
      </p:pic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5847094-7948-430C-ACF6-9907A2297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53" y="2731733"/>
            <a:ext cx="199662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1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6A4DA38-1029-4E73-AF0A-06DFCBCC2DDE}"/>
              </a:ext>
            </a:extLst>
          </p:cNvPr>
          <p:cNvSpPr/>
          <p:nvPr/>
        </p:nvSpPr>
        <p:spPr>
          <a:xfrm>
            <a:off x="4053516" y="709124"/>
            <a:ext cx="366660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DD33B6-4071-48A1-A427-D65367AA13F8}"/>
              </a:ext>
            </a:extLst>
          </p:cNvPr>
          <p:cNvSpPr/>
          <p:nvPr/>
        </p:nvSpPr>
        <p:spPr>
          <a:xfrm>
            <a:off x="4205909" y="799617"/>
            <a:ext cx="3627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spc="300">
                <a:latin typeface="KleinsanBold" panose="02000603040000020004" pitchFamily="2" charset="0"/>
              </a:rPr>
              <a:t>L’APPLICAZIONE</a:t>
            </a:r>
          </a:p>
        </p:txBody>
      </p:sp>
      <p:pic>
        <p:nvPicPr>
          <p:cNvPr id="10" name="Immagine 9" descr="Immagine che contiene monitor, elettronico, sedendo, schermo&#10;&#10;Descrizione generata automaticamente">
            <a:extLst>
              <a:ext uri="{FF2B5EF4-FFF2-40B4-BE49-F238E27FC236}">
                <a16:creationId xmlns:a16="http://schemas.microsoft.com/office/drawing/2014/main" id="{59FF1652-457C-4475-A2CC-14AB1547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33" y="87626"/>
            <a:ext cx="543648" cy="54364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1053072-181F-420B-AB66-13789F5A8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166">
            <a:off x="5877981" y="302048"/>
            <a:ext cx="230985" cy="230985"/>
          </a:xfrm>
          <a:prstGeom prst="rect">
            <a:avLst/>
          </a:prstGeom>
        </p:spPr>
      </p:pic>
      <p:sp>
        <p:nvSpPr>
          <p:cNvPr id="9" name="Fumetto: rettangolo con angoli arrotondati 8">
            <a:extLst>
              <a:ext uri="{FF2B5EF4-FFF2-40B4-BE49-F238E27FC236}">
                <a16:creationId xmlns:a16="http://schemas.microsoft.com/office/drawing/2014/main" id="{FCF4A55C-0DEE-4672-B340-2D36D407AD0F}"/>
              </a:ext>
            </a:extLst>
          </p:cNvPr>
          <p:cNvSpPr/>
          <p:nvPr/>
        </p:nvSpPr>
        <p:spPr>
          <a:xfrm>
            <a:off x="498862" y="1754206"/>
            <a:ext cx="2235200" cy="1433227"/>
          </a:xfrm>
          <a:prstGeom prst="wedgeRoundRectCallout">
            <a:avLst>
              <a:gd name="adj1" fmla="val 66448"/>
              <a:gd name="adj2" fmla="val 48851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tx1"/>
                </a:solidFill>
                <a:latin typeface="Product Sans"/>
              </a:rPr>
              <a:t>Questa è la chat, che permette di comunicare direttamente con il </a:t>
            </a:r>
            <a:r>
              <a:rPr lang="it-IT" sz="1400" dirty="0" err="1">
                <a:solidFill>
                  <a:schemeClr val="tx1"/>
                </a:solidFill>
                <a:latin typeface="Product Sans"/>
              </a:rPr>
              <a:t>Deliverer</a:t>
            </a:r>
            <a:r>
              <a:rPr lang="it-IT" sz="1400" dirty="0">
                <a:solidFill>
                  <a:schemeClr val="tx1"/>
                </a:solidFill>
                <a:latin typeface="Product Sans"/>
              </a:rPr>
              <a:t>.</a:t>
            </a:r>
          </a:p>
        </p:txBody>
      </p:sp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C01B9A86-B6B7-49BF-870F-382C6CB002E9}"/>
              </a:ext>
            </a:extLst>
          </p:cNvPr>
          <p:cNvSpPr/>
          <p:nvPr/>
        </p:nvSpPr>
        <p:spPr>
          <a:xfrm>
            <a:off x="8991009" y="1754207"/>
            <a:ext cx="2235200" cy="1433227"/>
          </a:xfrm>
          <a:prstGeom prst="wedgeRoundRectCallout">
            <a:avLst>
              <a:gd name="adj1" fmla="val -61480"/>
              <a:gd name="adj2" fmla="val 75324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dirty="0">
                <a:solidFill>
                  <a:schemeClr val="tx1"/>
                </a:solidFill>
                <a:latin typeface="Product Sans"/>
              </a:rPr>
              <a:t>In questa schermata è possibile vedere il </a:t>
            </a:r>
            <a:r>
              <a:rPr lang="it-IT" sz="1400" dirty="0" err="1">
                <a:solidFill>
                  <a:schemeClr val="tx1"/>
                </a:solidFill>
                <a:latin typeface="Product Sans"/>
              </a:rPr>
              <a:t>Deliverer</a:t>
            </a:r>
            <a:r>
              <a:rPr lang="it-IT" sz="1400" dirty="0">
                <a:solidFill>
                  <a:schemeClr val="tx1"/>
                </a:solidFill>
                <a:latin typeface="Product Sans"/>
              </a:rPr>
              <a:t> in tempo reale sulla mappa.</a:t>
            </a:r>
          </a:p>
          <a:p>
            <a:pPr algn="ctr"/>
            <a:endParaRPr lang="it-IT" sz="1400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157EAA2-B015-4CA0-A995-BDF6F62B5359}"/>
              </a:ext>
            </a:extLst>
          </p:cNvPr>
          <p:cNvSpPr/>
          <p:nvPr/>
        </p:nvSpPr>
        <p:spPr>
          <a:xfrm>
            <a:off x="11708003" y="631359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9</a:t>
            </a:r>
          </a:p>
        </p:txBody>
      </p: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F3ACB92-8A6A-42BE-B0AF-D992C0D5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8051"/>
            <a:ext cx="2615575" cy="5196620"/>
          </a:xfrm>
          <a:prstGeom prst="rect">
            <a:avLst/>
          </a:prstGeom>
        </p:spPr>
      </p:pic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0B0AD46-DF81-436A-8AB0-4726A3213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28" y="1498053"/>
            <a:ext cx="2615574" cy="51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6660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571707" y="773804"/>
            <a:ext cx="30485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dirty="0">
                <a:latin typeface="KleinsanBold"/>
                <a:cs typeface="Calibri"/>
              </a:rPr>
              <a:t>L'APPLICAZIONE</a:t>
            </a:r>
            <a:endParaRPr lang="it-IT" dirty="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monitor, elettronico, sedendo, schermo&#10;&#10;Descrizione generata automaticamente">
            <a:extLst>
              <a:ext uri="{FF2B5EF4-FFF2-40B4-BE49-F238E27FC236}">
                <a16:creationId xmlns:a16="http://schemas.microsoft.com/office/drawing/2014/main" id="{CF0F4322-FE33-435F-9EA6-9AC88BCC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76" y="81810"/>
            <a:ext cx="543648" cy="5436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834B6D-921B-42CA-9367-C45D6729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166">
            <a:off x="6072724" y="296232"/>
            <a:ext cx="230985" cy="230985"/>
          </a:xfrm>
          <a:prstGeom prst="rect">
            <a:avLst/>
          </a:prstGeom>
        </p:spPr>
      </p:pic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EEBD2692-7428-42E1-84E8-DBF3CB0CBCC1}"/>
              </a:ext>
            </a:extLst>
          </p:cNvPr>
          <p:cNvSpPr/>
          <p:nvPr/>
        </p:nvSpPr>
        <p:spPr>
          <a:xfrm>
            <a:off x="1270135" y="2113761"/>
            <a:ext cx="2272235" cy="1471796"/>
          </a:xfrm>
          <a:prstGeom prst="wedgeRoundRectCallout">
            <a:avLst>
              <a:gd name="adj1" fmla="val 99134"/>
              <a:gd name="adj2" fmla="val -8165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  <a:latin typeface="Product Sans"/>
                <a:cs typeface="Calibri"/>
              </a:rPr>
              <a:t>Questa è la schermata per effettuare il pagamento.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8ACD70D-3D11-446D-8651-42B042ED7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0" y="1597566"/>
            <a:ext cx="2428029" cy="4824005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C46D071-E622-4431-BF1F-EDF07201BFEA}"/>
              </a:ext>
            </a:extLst>
          </p:cNvPr>
          <p:cNvSpPr/>
          <p:nvPr/>
        </p:nvSpPr>
        <p:spPr>
          <a:xfrm>
            <a:off x="276816" y="6516052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84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interni, tavolo, diverso, gruppo&#10;&#10;Descrizione generata automaticamente">
            <a:extLst>
              <a:ext uri="{FF2B5EF4-FFF2-40B4-BE49-F238E27FC236}">
                <a16:creationId xmlns:a16="http://schemas.microsoft.com/office/drawing/2014/main" id="{F120D51A-11D9-4ACA-890D-1D857A59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0F11DE-8169-46ED-98EE-2B511AD2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13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93EFCC0-5D39-4A98-9BD8-2EBE53F00146}"/>
              </a:ext>
            </a:extLst>
          </p:cNvPr>
          <p:cNvSpPr/>
          <p:nvPr/>
        </p:nvSpPr>
        <p:spPr>
          <a:xfrm>
            <a:off x="0" y="0"/>
            <a:ext cx="1524000" cy="6857999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81F799E-3281-4DD6-B2DB-AF55EE4D77D6}"/>
              </a:ext>
            </a:extLst>
          </p:cNvPr>
          <p:cNvSpPr/>
          <p:nvPr/>
        </p:nvSpPr>
        <p:spPr>
          <a:xfrm>
            <a:off x="10668000" y="1"/>
            <a:ext cx="1524000" cy="6857999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837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4A694656-61EB-473D-9C07-D8C4A19CD4F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100000">
                <a:srgbClr val="44F491"/>
              </a:gs>
              <a:gs pos="0">
                <a:srgbClr val="40C6D2"/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54C147CF-2A87-42DF-8A3F-5B0C5A1BBC4E}"/>
              </a:ext>
            </a:extLst>
          </p:cNvPr>
          <p:cNvSpPr txBox="1">
            <a:spLocks/>
          </p:cNvSpPr>
          <p:nvPr/>
        </p:nvSpPr>
        <p:spPr>
          <a:xfrm>
            <a:off x="4416551" y="3413051"/>
            <a:ext cx="3358895" cy="1031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chemeClr val="bg1"/>
                </a:solidFill>
                <a:latin typeface="Product Sans" panose="020B0403030502040203" pitchFamily="34" charset="0"/>
              </a:rPr>
              <a:t>CoviDelivery</a:t>
            </a:r>
            <a:endParaRPr lang="it-IT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9" name="Immagine 1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AD58F9C-5768-4841-B305-A50D945DD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02" y="1941025"/>
            <a:ext cx="1358392" cy="14879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33A675-1BF1-4CD7-ADCD-10D62F2B9F1A}"/>
              </a:ext>
            </a:extLst>
          </p:cNvPr>
          <p:cNvSpPr txBox="1"/>
          <p:nvPr/>
        </p:nvSpPr>
        <p:spPr>
          <a:xfrm>
            <a:off x="4855532" y="5779386"/>
            <a:ext cx="24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Product Sans" panose="020B0403030502040203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42009311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FDAF73-E234-49C3-A4E6-7E0E78FC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9980" y="6356350"/>
            <a:ext cx="653796" cy="365125"/>
          </a:xfrm>
        </p:spPr>
        <p:txBody>
          <a:bodyPr/>
          <a:lstStyle/>
          <a:p>
            <a:r>
              <a:rPr lang="it-IT" sz="1600" b="1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6" name="Immagine 5" descr="Immagine che contiene persona, folla, largo, persone&#10;&#10;Descrizione generata automaticamente">
            <a:extLst>
              <a:ext uri="{FF2B5EF4-FFF2-40B4-BE49-F238E27FC236}">
                <a16:creationId xmlns:a16="http://schemas.microsoft.com/office/drawing/2014/main" id="{8643D6AF-ED82-4046-ACE7-139A3F218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1" r="28047"/>
          <a:stretch/>
        </p:blipFill>
        <p:spPr>
          <a:xfrm>
            <a:off x="0" y="0"/>
            <a:ext cx="5529262" cy="6858000"/>
          </a:xfrm>
          <a:prstGeom prst="rect">
            <a:avLst/>
          </a:prstGeom>
          <a:pattFill prst="pct10">
            <a:fgClr>
              <a:srgbClr val="44F491"/>
            </a:fgClr>
            <a:bgClr>
              <a:schemeClr val="bg1"/>
            </a:bgClr>
          </a:pattFill>
          <a:effectLst>
            <a:glow>
              <a:schemeClr val="bg1">
                <a:alpha val="40000"/>
              </a:schemeClr>
            </a:glo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BBC672-AEB7-4A79-93D8-F0045B7C6CFA}"/>
              </a:ext>
            </a:extLst>
          </p:cNvPr>
          <p:cNvSpPr txBox="1"/>
          <p:nvPr/>
        </p:nvSpPr>
        <p:spPr>
          <a:xfrm>
            <a:off x="5940552" y="1174578"/>
            <a:ext cx="4156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spc="300">
                <a:latin typeface="KleinsanBold" panose="02000603040000020004" pitchFamily="2" charset="0"/>
              </a:rPr>
              <a:t>INTRODUZIONE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FFEF6259-31E2-4785-823C-BBAC15508A6D}"/>
              </a:ext>
            </a:extLst>
          </p:cNvPr>
          <p:cNvSpPr/>
          <p:nvPr/>
        </p:nvSpPr>
        <p:spPr>
          <a:xfrm>
            <a:off x="6065520" y="1033272"/>
            <a:ext cx="218694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E74619-381F-4161-A1FA-E24E5D07D2BF}"/>
              </a:ext>
            </a:extLst>
          </p:cNvPr>
          <p:cNvSpPr txBox="1"/>
          <p:nvPr/>
        </p:nvSpPr>
        <p:spPr>
          <a:xfrm>
            <a:off x="5940552" y="2022312"/>
            <a:ext cx="541629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400">
                <a:latin typeface="Product Sans"/>
              </a:rPr>
              <a:t>In questa situazione di emergenza, per salvaguardare la nostra salute e quella degli altri ci viene chiesto di uscire di casa solo per motivi di necessità, come fare la spesa e andare in farmacia.</a:t>
            </a:r>
          </a:p>
          <a:p>
            <a:r>
              <a:rPr lang="it-IT" sz="2400">
                <a:latin typeface="Product Sans"/>
              </a:rPr>
              <a:t>Abbiamo pensato a un progetto che sia di sostegno a coloro che hanno bisogno di assistenza in questo genere di situazioni.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0BAA16A-DEE5-4ECF-A61A-385D4FB0D7A8}"/>
              </a:ext>
            </a:extLst>
          </p:cNvPr>
          <p:cNvSpPr/>
          <p:nvPr/>
        </p:nvSpPr>
        <p:spPr>
          <a:xfrm>
            <a:off x="0" y="0"/>
            <a:ext cx="5529262" cy="6858000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8DDFA5-FCD4-4015-ABAC-79404CC208EB}"/>
              </a:ext>
            </a:extLst>
          </p:cNvPr>
          <p:cNvSpPr txBox="1"/>
          <p:nvPr/>
        </p:nvSpPr>
        <p:spPr>
          <a:xfrm>
            <a:off x="6043422" y="6301740"/>
            <a:ext cx="2726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>
                <a:latin typeface="KleinsanBold" panose="02000603040000020004" pitchFamily="2" charset="0"/>
              </a:rPr>
              <a:t>INSIEME CE LA FAREMO.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3E79DE5-A240-4DEA-A87A-02D8AAB81243}"/>
              </a:ext>
            </a:extLst>
          </p:cNvPr>
          <p:cNvSpPr/>
          <p:nvPr/>
        </p:nvSpPr>
        <p:spPr>
          <a:xfrm flipV="1">
            <a:off x="6043423" y="5636604"/>
            <a:ext cx="5313426" cy="64986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4148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6660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5296820" y="770368"/>
            <a:ext cx="17916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 dirty="0">
                <a:latin typeface="KleinsanBold"/>
              </a:rPr>
              <a:t>L’IDEA</a:t>
            </a:r>
            <a:endParaRPr lang="it-IT" sz="3200" spc="300" dirty="0">
              <a:latin typeface="KleinsanBold" panose="02000603040000020004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CBFD7D8-DF76-48C6-B3D4-25D69DC32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60" y="25569"/>
            <a:ext cx="623279" cy="623279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9EB2F94-6480-4B0D-9868-841804121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15571" r="512" b="1"/>
          <a:stretch/>
        </p:blipFill>
        <p:spPr>
          <a:xfrm flipH="1">
            <a:off x="2198867" y="4452790"/>
            <a:ext cx="1169511" cy="240521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EE580D-6956-4009-8529-D4DC95413C6D}"/>
              </a:ext>
            </a:extLst>
          </p:cNvPr>
          <p:cNvSpPr txBox="1"/>
          <p:nvPr/>
        </p:nvSpPr>
        <p:spPr>
          <a:xfrm>
            <a:off x="1602349" y="1598430"/>
            <a:ext cx="8993071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  <a:cs typeface="Calibri"/>
              </a:rPr>
              <a:t>Abbiamo pensato che non tutti si sentono al sicuro a uscire di casa, anche se si tratta di comprare cibo e medicinali. E che invece ci sono delle persone disposte ad addossarsi questo rischio che potrebbero prestare aiuto a chi si trova in difficoltà svolgendo commissioni per loro.</a:t>
            </a:r>
          </a:p>
          <a:p>
            <a:pPr algn="ctr"/>
            <a:endParaRPr lang="it-IT" dirty="0">
              <a:latin typeface="Product Sans"/>
              <a:cs typeface="Calibri"/>
            </a:endParaRPr>
          </a:p>
          <a:p>
            <a:pPr algn="ctr"/>
            <a:r>
              <a:rPr lang="it-IT" dirty="0">
                <a:latin typeface="Product Sans"/>
                <a:cs typeface="Calibri"/>
              </a:rPr>
              <a:t>La nostra idea è creare un modo per organizzare le richieste di servizi e presa in carico di queste. Per farlo, abbiamo pensato a un'applicazione che metta in contatto chi si propone di svolgere la consegna e chi ha bisogno di assistenza.</a:t>
            </a:r>
          </a:p>
          <a:p>
            <a:pPr algn="ctr"/>
            <a:endParaRPr lang="it-IT" dirty="0">
              <a:latin typeface="Product Sans"/>
              <a:cs typeface="Calibri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1DB7251-3C9D-4BF2-96FF-3F526535FF13}"/>
              </a:ext>
            </a:extLst>
          </p:cNvPr>
          <p:cNvSpPr/>
          <p:nvPr/>
        </p:nvSpPr>
        <p:spPr>
          <a:xfrm>
            <a:off x="548640" y="3985418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31743BF-583A-45C3-9710-4A187275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40" y="3607925"/>
            <a:ext cx="3254411" cy="325441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3BD3C7B-11F3-4664-8A78-2E84E776F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48" y="4491849"/>
            <a:ext cx="1603336" cy="24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17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1343 L 0.49544 -0.0067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01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6660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488683" y="767811"/>
            <a:ext cx="32146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 dirty="0">
                <a:latin typeface="KleinsanBold"/>
              </a:rPr>
              <a:t>Come funziona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EE580D-6956-4009-8529-D4DC95413C6D}"/>
              </a:ext>
            </a:extLst>
          </p:cNvPr>
          <p:cNvSpPr txBox="1"/>
          <p:nvPr/>
        </p:nvSpPr>
        <p:spPr>
          <a:xfrm>
            <a:off x="936485" y="2033995"/>
            <a:ext cx="6006158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  <a:cs typeface="Calibri"/>
              </a:rPr>
              <a:t>Chi volesse occuparsi di svolgere commissioni per qualcun altro, potrà iscriversi all'applicazione </a:t>
            </a:r>
            <a:r>
              <a:rPr lang="it-IT" dirty="0" err="1">
                <a:latin typeface="Product Sans"/>
                <a:cs typeface="Calibri"/>
              </a:rPr>
              <a:t>CoviDelivery</a:t>
            </a:r>
            <a:r>
              <a:rPr lang="it-IT" dirty="0">
                <a:latin typeface="Product Sans"/>
                <a:cs typeface="Calibri"/>
              </a:rPr>
              <a:t> creando un account da "</a:t>
            </a:r>
            <a:r>
              <a:rPr lang="it-IT" dirty="0" err="1">
                <a:latin typeface="Product Sans"/>
                <a:cs typeface="Calibri"/>
              </a:rPr>
              <a:t>Deliverer</a:t>
            </a:r>
            <a:r>
              <a:rPr lang="it-IT" dirty="0">
                <a:latin typeface="Product Sans"/>
                <a:cs typeface="Calibri"/>
              </a:rPr>
              <a:t>".</a:t>
            </a:r>
          </a:p>
          <a:p>
            <a:pPr algn="ctr"/>
            <a:endParaRPr lang="it-IT" dirty="0">
              <a:latin typeface="Product Sans"/>
              <a:cs typeface="Calibri"/>
            </a:endParaRPr>
          </a:p>
          <a:p>
            <a:pPr algn="ctr"/>
            <a:r>
              <a:rPr lang="it-IT" dirty="0">
                <a:latin typeface="Product Sans"/>
                <a:cs typeface="Calibri"/>
              </a:rPr>
              <a:t>Coloro invece che hanno una richiesta la pubblicano sull'applicazione e tutti i </a:t>
            </a:r>
            <a:r>
              <a:rPr lang="it-IT" dirty="0" err="1">
                <a:latin typeface="Product Sans"/>
                <a:cs typeface="Calibri"/>
              </a:rPr>
              <a:t>Deliverer</a:t>
            </a:r>
            <a:r>
              <a:rPr lang="it-IT" dirty="0">
                <a:latin typeface="Product Sans"/>
                <a:cs typeface="Calibri"/>
              </a:rPr>
              <a:t> potranno visualizzarla e decidere se prenderla in carico.</a:t>
            </a:r>
          </a:p>
          <a:p>
            <a:pPr algn="ctr"/>
            <a:endParaRPr lang="it-IT" dirty="0">
              <a:latin typeface="Product Sans"/>
              <a:cs typeface="Calibri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1DB7251-3C9D-4BF2-96FF-3F526535FF13}"/>
              </a:ext>
            </a:extLst>
          </p:cNvPr>
          <p:cNvSpPr/>
          <p:nvPr/>
        </p:nvSpPr>
        <p:spPr>
          <a:xfrm flipV="1">
            <a:off x="652198" y="4296600"/>
            <a:ext cx="6890657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C8A2142-4163-44B2-9152-C6E7671B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65" y="53796"/>
            <a:ext cx="577468" cy="577468"/>
          </a:xfrm>
          <a:prstGeom prst="rect">
            <a:avLst/>
          </a:prstGeom>
        </p:spPr>
      </p:pic>
      <p:pic>
        <p:nvPicPr>
          <p:cNvPr id="3" name="Immagine 2" descr="Immagine che contiene monitor, computer, orologio, schermo&#10;&#10;Descrizione generata automaticamente">
            <a:extLst>
              <a:ext uri="{FF2B5EF4-FFF2-40B4-BE49-F238E27FC236}">
                <a16:creationId xmlns:a16="http://schemas.microsoft.com/office/drawing/2014/main" id="{0E2791B8-9CE2-4300-A031-D08146C2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58" y="1684020"/>
            <a:ext cx="2462273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78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0F11DE-8169-46ED-98EE-2B511AD2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19EF-A0E6-4790-BDD1-0AE32C2F19D1}" type="slidenum">
              <a:rPr lang="it-IT" smtClean="0"/>
              <a:t>5</a:t>
            </a:fld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93EFCC0-5D39-4A98-9BD8-2EBE53F00146}"/>
              </a:ext>
            </a:extLst>
          </p:cNvPr>
          <p:cNvSpPr/>
          <p:nvPr/>
        </p:nvSpPr>
        <p:spPr>
          <a:xfrm>
            <a:off x="0" y="0"/>
            <a:ext cx="1524000" cy="6857999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81F799E-3281-4DD6-B2DB-AF55EE4D77D6}"/>
              </a:ext>
            </a:extLst>
          </p:cNvPr>
          <p:cNvSpPr/>
          <p:nvPr/>
        </p:nvSpPr>
        <p:spPr>
          <a:xfrm>
            <a:off x="10668000" y="1"/>
            <a:ext cx="1524000" cy="6857999"/>
          </a:xfrm>
          <a:prstGeom prst="rect">
            <a:avLst/>
          </a:prstGeom>
          <a:solidFill>
            <a:srgbClr val="55C1CD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450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Immagine 2" descr="Immagine che contiene elettronico, sedendo, tavolo, bianco&#10;&#10;Descrizione generata automaticamente">
            <a:extLst>
              <a:ext uri="{FF2B5EF4-FFF2-40B4-BE49-F238E27FC236}">
                <a16:creationId xmlns:a16="http://schemas.microsoft.com/office/drawing/2014/main" id="{AA77AD80-F19C-49C8-9C81-40E709EE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43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740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6660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2F3534-B811-4207-94E2-A9B2238B5C31}"/>
              </a:ext>
            </a:extLst>
          </p:cNvPr>
          <p:cNvSpPr txBox="1"/>
          <p:nvPr/>
        </p:nvSpPr>
        <p:spPr>
          <a:xfrm>
            <a:off x="4375404" y="486156"/>
            <a:ext cx="344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3200" spc="300">
              <a:latin typeface="KleinsanBold" panose="02000603040000020004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544466" y="778543"/>
            <a:ext cx="344119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>
                <a:latin typeface="KleinsanBold"/>
              </a:rPr>
              <a:t>Come funziona</a:t>
            </a:r>
            <a:endParaRPr lang="it-IT" sz="3200" spc="300">
              <a:latin typeface="KleinsanBold" panose="02000603040000020004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244F66-2636-415F-97A1-49FCD55C8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65" y="53796"/>
            <a:ext cx="577468" cy="577468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5EE4160-2A27-43CE-AEEA-D84354601405}"/>
              </a:ext>
            </a:extLst>
          </p:cNvPr>
          <p:cNvSpPr/>
          <p:nvPr/>
        </p:nvSpPr>
        <p:spPr>
          <a:xfrm>
            <a:off x="278340" y="2575522"/>
            <a:ext cx="11350760" cy="3856074"/>
          </a:xfrm>
          <a:prstGeom prst="roundRect">
            <a:avLst>
              <a:gd name="adj" fmla="val 11520"/>
            </a:avLst>
          </a:prstGeom>
          <a:solidFill>
            <a:srgbClr val="55C1CD">
              <a:alpha val="76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57AA25C2-D845-4DF0-8133-129241713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2" y="2939168"/>
            <a:ext cx="979663" cy="979663"/>
          </a:xfrm>
          <a:prstGeom prst="rect">
            <a:avLst/>
          </a:prstGeom>
        </p:spPr>
      </p:pic>
      <p:pic>
        <p:nvPicPr>
          <p:cNvPr id="37" name="Immagine 3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D9471FE-EC25-4544-BCB9-E93D7A2EF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64" y="3220837"/>
            <a:ext cx="287302" cy="314709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66269F8-40B0-4737-ABB8-62AB9BC18E27}"/>
              </a:ext>
            </a:extLst>
          </p:cNvPr>
          <p:cNvSpPr txBox="1"/>
          <p:nvPr/>
        </p:nvSpPr>
        <p:spPr>
          <a:xfrm>
            <a:off x="587518" y="3954278"/>
            <a:ext cx="12693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/>
              <a:t>Registrazione su </a:t>
            </a:r>
            <a:r>
              <a:rPr lang="it-IT" sz="1300" dirty="0" err="1"/>
              <a:t>CoviDelivery</a:t>
            </a:r>
            <a:endParaRPr lang="it-IT" sz="1300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A1342FB0-7BA8-4726-8788-E9114ECE4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4227">
            <a:off x="1246879" y="3423467"/>
            <a:ext cx="293004" cy="293004"/>
          </a:xfrm>
          <a:prstGeom prst="rect">
            <a:avLst/>
          </a:prstGeom>
        </p:spPr>
      </p:pic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ACC3DFA7-5A8E-4A6F-AA15-92F5E29D2F89}"/>
              </a:ext>
            </a:extLst>
          </p:cNvPr>
          <p:cNvCxnSpPr>
            <a:cxnSpLocks/>
            <a:stCxn id="36" idx="3"/>
            <a:endCxn id="45" idx="1"/>
          </p:cNvCxnSpPr>
          <p:nvPr/>
        </p:nvCxnSpPr>
        <p:spPr>
          <a:xfrm>
            <a:off x="1712045" y="3429000"/>
            <a:ext cx="993729" cy="166969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magine 44">
            <a:extLst>
              <a:ext uri="{FF2B5EF4-FFF2-40B4-BE49-F238E27FC236}">
                <a16:creationId xmlns:a16="http://schemas.microsoft.com/office/drawing/2014/main" id="{C09301D3-0FD6-47ED-AC72-E831A6367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74" y="4608861"/>
            <a:ext cx="979662" cy="979662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E61F8E6-EFAC-4D72-B706-5FA9F6662667}"/>
              </a:ext>
            </a:extLst>
          </p:cNvPr>
          <p:cNvSpPr txBox="1"/>
          <p:nvPr/>
        </p:nvSpPr>
        <p:spPr>
          <a:xfrm>
            <a:off x="2557216" y="5502938"/>
            <a:ext cx="12648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/>
              <a:t>Pubblicazione dell’annuncio su </a:t>
            </a:r>
            <a:r>
              <a:rPr lang="it-IT" sz="1300" dirty="0" err="1"/>
              <a:t>CoviDelivery</a:t>
            </a:r>
            <a:endParaRPr lang="it-IT" sz="1300" dirty="0"/>
          </a:p>
        </p:txBody>
      </p:sp>
      <p:cxnSp>
        <p:nvCxnSpPr>
          <p:cNvPr id="53" name="Connettore curvo 52">
            <a:extLst>
              <a:ext uri="{FF2B5EF4-FFF2-40B4-BE49-F238E27FC236}">
                <a16:creationId xmlns:a16="http://schemas.microsoft.com/office/drawing/2014/main" id="{9ED5BE09-A2DA-4DCB-BCB9-0396E3AFDA2D}"/>
              </a:ext>
            </a:extLst>
          </p:cNvPr>
          <p:cNvCxnSpPr>
            <a:cxnSpLocks/>
            <a:stCxn id="45" idx="3"/>
            <a:endCxn id="66" idx="1"/>
          </p:cNvCxnSpPr>
          <p:nvPr/>
        </p:nvCxnSpPr>
        <p:spPr>
          <a:xfrm flipV="1">
            <a:off x="3685436" y="3274197"/>
            <a:ext cx="1819959" cy="182449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22B60827-96E1-463F-A1C7-E0065EA2D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95" y="2784365"/>
            <a:ext cx="979663" cy="979663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BED48438-E642-42E0-B6C1-A0A341D70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52" y="3055552"/>
            <a:ext cx="392548" cy="39254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ED83A4C-AB89-4B90-9210-998C49C86260}"/>
              </a:ext>
            </a:extLst>
          </p:cNvPr>
          <p:cNvSpPr txBox="1"/>
          <p:nvPr/>
        </p:nvSpPr>
        <p:spPr>
          <a:xfrm>
            <a:off x="4909852" y="3835857"/>
            <a:ext cx="217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/>
              <a:t>L’ annuncio viene preso in carico da un </a:t>
            </a:r>
            <a:r>
              <a:rPr lang="it-IT" sz="1300" dirty="0" err="1"/>
              <a:t>Deliverer</a:t>
            </a:r>
            <a:endParaRPr lang="it-IT" sz="1300" dirty="0"/>
          </a:p>
        </p:txBody>
      </p:sp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7365776B-3EAE-4AE6-B258-CEF2DA451EFE}"/>
              </a:ext>
            </a:extLst>
          </p:cNvPr>
          <p:cNvCxnSpPr>
            <a:cxnSpLocks/>
            <a:stCxn id="66" idx="3"/>
            <a:endCxn id="14" idx="1"/>
          </p:cNvCxnSpPr>
          <p:nvPr/>
        </p:nvCxnSpPr>
        <p:spPr>
          <a:xfrm>
            <a:off x="6485058" y="3274197"/>
            <a:ext cx="1185453" cy="202885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50DD508-86F8-457A-8BC7-18054FC1F4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511" y="4813220"/>
            <a:ext cx="979661" cy="979661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3B461B8-7621-443C-AB7C-BCF757B5660A}"/>
              </a:ext>
            </a:extLst>
          </p:cNvPr>
          <p:cNvSpPr txBox="1"/>
          <p:nvPr/>
        </p:nvSpPr>
        <p:spPr>
          <a:xfrm>
            <a:off x="7141473" y="5803047"/>
            <a:ext cx="2170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/>
              <a:t>Ritiro dei beni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E47ED2C-7B28-4892-9BB5-6B9FD29D20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52" y="3009282"/>
            <a:ext cx="979663" cy="979663"/>
          </a:xfrm>
          <a:prstGeom prst="rect">
            <a:avLst/>
          </a:prstGeom>
        </p:spPr>
      </p:pic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C1C47F5-11D4-4043-8E75-3F6C9F93C617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8650172" y="3499114"/>
            <a:ext cx="1369780" cy="180393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1456143-E70B-4BCA-A843-D293E6E408D7}"/>
              </a:ext>
            </a:extLst>
          </p:cNvPr>
          <p:cNvSpPr txBox="1"/>
          <p:nvPr/>
        </p:nvSpPr>
        <p:spPr>
          <a:xfrm>
            <a:off x="9427524" y="3967711"/>
            <a:ext cx="217074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300"/>
              <a:t>Consegna e eventuale pagamento</a:t>
            </a:r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4942287-F87E-4C33-9532-2DE7CC7C5119}"/>
              </a:ext>
            </a:extLst>
          </p:cNvPr>
          <p:cNvSpPr txBox="1"/>
          <p:nvPr/>
        </p:nvSpPr>
        <p:spPr>
          <a:xfrm>
            <a:off x="2110392" y="1425249"/>
            <a:ext cx="79095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</a:rPr>
              <a:t>1 - La persona guarita o il volontario che desidera aiutare le persone in difficoltà si registra sull'app di </a:t>
            </a:r>
            <a:r>
              <a:rPr lang="it-IT" dirty="0" err="1">
                <a:latin typeface="Product Sans"/>
              </a:rPr>
              <a:t>CoviDelivery</a:t>
            </a:r>
            <a:endParaRPr lang="it-IT" dirty="0">
              <a:latin typeface="Product Sans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928DDDA-2479-44D3-A68A-07F786D46DFD}"/>
              </a:ext>
            </a:extLst>
          </p:cNvPr>
          <p:cNvSpPr txBox="1"/>
          <p:nvPr/>
        </p:nvSpPr>
        <p:spPr>
          <a:xfrm>
            <a:off x="2208909" y="1438869"/>
            <a:ext cx="79095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</a:rPr>
              <a:t>2- La persona bisognosa pubblica il suo annuncio su </a:t>
            </a:r>
            <a:r>
              <a:rPr lang="it-IT" dirty="0" err="1">
                <a:latin typeface="Product Sans"/>
              </a:rPr>
              <a:t>CoviDelivery</a:t>
            </a:r>
            <a:r>
              <a:rPr lang="it-IT" dirty="0">
                <a:latin typeface="Product Sans"/>
              </a:rPr>
              <a:t>.</a:t>
            </a:r>
          </a:p>
          <a:p>
            <a:pPr algn="ctr"/>
            <a:r>
              <a:rPr lang="it-IT" dirty="0">
                <a:latin typeface="Product Sans"/>
              </a:rPr>
              <a:t>(Può riguardare fare la spesa, prendere farmaci, portare a spasso il cane)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2886B9D-D3C1-43D0-89A1-E8192B447F72}"/>
              </a:ext>
            </a:extLst>
          </p:cNvPr>
          <p:cNvSpPr txBox="1"/>
          <p:nvPr/>
        </p:nvSpPr>
        <p:spPr>
          <a:xfrm>
            <a:off x="2073531" y="1435473"/>
            <a:ext cx="79095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</a:rPr>
              <a:t>3- L’annuncio viene preso in carico da un </a:t>
            </a:r>
            <a:r>
              <a:rPr lang="it-IT" dirty="0" err="1">
                <a:latin typeface="Product Sans"/>
              </a:rPr>
              <a:t>Deliverer</a:t>
            </a:r>
            <a:r>
              <a:rPr lang="it-IT" sz="1200" dirty="0">
                <a:latin typeface="Product Sans"/>
              </a:rPr>
              <a:t>*</a:t>
            </a:r>
          </a:p>
          <a:p>
            <a:pPr algn="ctr"/>
            <a:r>
              <a:rPr lang="it-IT" sz="1000" dirty="0">
                <a:latin typeface="Product Sans" panose="020B0403030502040203" pitchFamily="34" charset="0"/>
              </a:rPr>
              <a:t>*Persona volontaria o a pagamento che si occupa di consegnare le risorse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325BDE0-CD3E-4B99-A7F1-0D2A39B9C002}"/>
              </a:ext>
            </a:extLst>
          </p:cNvPr>
          <p:cNvSpPr txBox="1"/>
          <p:nvPr/>
        </p:nvSpPr>
        <p:spPr>
          <a:xfrm>
            <a:off x="2530278" y="1435415"/>
            <a:ext cx="79095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</a:rPr>
              <a:t>4- Il </a:t>
            </a:r>
            <a:r>
              <a:rPr lang="it-IT" dirty="0" err="1">
                <a:latin typeface="Product Sans"/>
              </a:rPr>
              <a:t>Deliverer</a:t>
            </a:r>
            <a:r>
              <a:rPr lang="it-IT" dirty="0">
                <a:latin typeface="Product Sans"/>
              </a:rPr>
              <a:t> si dirige nel luogo dove reperire i beni e li consegna alla persona che ne ha bisogno  </a:t>
            </a:r>
            <a:endParaRPr lang="it-IT" dirty="0">
              <a:latin typeface="Product Sans" panose="020B040303050204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BFBC30D-85BB-44AF-819D-D8795759E9AF}"/>
              </a:ext>
            </a:extLst>
          </p:cNvPr>
          <p:cNvSpPr txBox="1"/>
          <p:nvPr/>
        </p:nvSpPr>
        <p:spPr>
          <a:xfrm>
            <a:off x="2110392" y="1434256"/>
            <a:ext cx="79095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</a:rPr>
              <a:t>5- Avviene l'eventuale pagamento</a:t>
            </a:r>
          </a:p>
        </p:txBody>
      </p:sp>
    </p:spTree>
    <p:extLst>
      <p:ext uri="{BB962C8B-B14F-4D97-AF65-F5344CB8AC3E}">
        <p14:creationId xmlns:p14="http://schemas.microsoft.com/office/powerpoint/2010/main" val="3428160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/>
      <p:bldP spid="49" grpId="0"/>
      <p:bldP spid="23" grpId="0"/>
      <p:bldP spid="32" grpId="0"/>
      <p:bldP spid="40" grpId="0"/>
      <p:bldP spid="50" grpId="0"/>
      <p:bldP spid="50" grpId="1"/>
      <p:bldP spid="51" grpId="0"/>
      <p:bldP spid="51" grpId="1"/>
      <p:bldP spid="54" grpId="0"/>
      <p:bldP spid="54" grpId="1"/>
      <p:bldP spid="55" grpId="0"/>
      <p:bldP spid="55" grpId="1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C3FE430-DCE7-47AA-A3BD-81C1FB605100}"/>
              </a:ext>
            </a:extLst>
          </p:cNvPr>
          <p:cNvSpPr/>
          <p:nvPr/>
        </p:nvSpPr>
        <p:spPr>
          <a:xfrm>
            <a:off x="652213" y="4695691"/>
            <a:ext cx="10991147" cy="1754728"/>
          </a:xfrm>
          <a:prstGeom prst="roundRect">
            <a:avLst>
              <a:gd name="adj" fmla="val 11520"/>
            </a:avLst>
          </a:prstGeom>
          <a:solidFill>
            <a:srgbClr val="55C1CD">
              <a:alpha val="76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321338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659547" y="780017"/>
            <a:ext cx="26817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dirty="0">
                <a:latin typeface="KleinsanBold" panose="02000603040000020004" pitchFamily="2" charset="0"/>
                <a:cs typeface="Calibri"/>
              </a:rPr>
              <a:t>STAY AT HOME</a:t>
            </a:r>
            <a:endParaRPr lang="it-IT" sz="3200" dirty="0">
              <a:latin typeface="KleinsanBold" panose="02000603040000020004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EE580D-6956-4009-8529-D4DC95413C6D}"/>
              </a:ext>
            </a:extLst>
          </p:cNvPr>
          <p:cNvSpPr txBox="1"/>
          <p:nvPr/>
        </p:nvSpPr>
        <p:spPr>
          <a:xfrm>
            <a:off x="2096458" y="1664663"/>
            <a:ext cx="799908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dirty="0">
                <a:latin typeface="Product Sans"/>
                <a:cs typeface="Calibri"/>
              </a:rPr>
              <a:t>I </a:t>
            </a:r>
            <a:r>
              <a:rPr lang="it-IT" dirty="0" err="1">
                <a:latin typeface="Product Sans"/>
                <a:cs typeface="Calibri"/>
              </a:rPr>
              <a:t>Deliverer</a:t>
            </a:r>
            <a:r>
              <a:rPr lang="it-IT" dirty="0">
                <a:latin typeface="Product Sans"/>
                <a:cs typeface="Calibri"/>
              </a:rPr>
              <a:t> sono comunque persone, e il nostro obiettivo è anche evitare che troppa gente esca di casa.</a:t>
            </a:r>
            <a:endParaRPr lang="it-IT" dirty="0">
              <a:latin typeface="Calibri" panose="020F0502020204030204"/>
              <a:cs typeface="Calibri"/>
            </a:endParaRPr>
          </a:p>
          <a:p>
            <a:pPr algn="ctr"/>
            <a:r>
              <a:rPr lang="it-IT" dirty="0">
                <a:latin typeface="Product Sans"/>
                <a:cs typeface="Calibri"/>
              </a:rPr>
              <a:t>Per cui abbiamo pensato a delle restrizioni: sarà possibile inviare un massimo di due richieste a settimana. Questa restrizione è applicata agli indirizzi di consegna e non agli account, in quanto più persone appartenenti allo stesso nucleo famigliare potrebbe crearsi un account sulla nostra app.</a:t>
            </a:r>
            <a:endParaRPr lang="it-IT" dirty="0">
              <a:cs typeface="Calibri"/>
            </a:endParaRPr>
          </a:p>
          <a:p>
            <a:pPr algn="ctr"/>
            <a:endParaRPr lang="it-IT" dirty="0">
              <a:latin typeface="Product Sans"/>
              <a:cs typeface="Calibri"/>
            </a:endParaRPr>
          </a:p>
          <a:p>
            <a:pPr algn="ctr"/>
            <a:endParaRPr lang="it-IT" dirty="0">
              <a:latin typeface="Product Sans"/>
              <a:cs typeface="Calibri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1DB7251-3C9D-4BF2-96FF-3F526535FF13}"/>
              </a:ext>
            </a:extLst>
          </p:cNvPr>
          <p:cNvSpPr/>
          <p:nvPr/>
        </p:nvSpPr>
        <p:spPr>
          <a:xfrm flipV="1">
            <a:off x="453076" y="3507690"/>
            <a:ext cx="11094719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orologio, segnale&#10;&#10;Descrizione generata automaticamente">
            <a:extLst>
              <a:ext uri="{FF2B5EF4-FFF2-40B4-BE49-F238E27FC236}">
                <a16:creationId xmlns:a16="http://schemas.microsoft.com/office/drawing/2014/main" id="{E0A9A69F-44D2-4ECE-A082-E90857D6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31" y="46676"/>
            <a:ext cx="577467" cy="577467"/>
          </a:xfrm>
          <a:prstGeom prst="rect">
            <a:avLst/>
          </a:prstGeom>
        </p:spPr>
      </p:pic>
      <p:pic>
        <p:nvPicPr>
          <p:cNvPr id="19" name="Immagine 1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0D480A0-C2A0-4DBA-9B2F-F14E9D973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15571" r="512" b="1"/>
          <a:stretch/>
        </p:blipFill>
        <p:spPr>
          <a:xfrm flipH="1">
            <a:off x="1094006" y="4811977"/>
            <a:ext cx="702730" cy="14452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5BCC61-BD5C-40BC-A9AA-CD034B9884D2}"/>
              </a:ext>
            </a:extLst>
          </p:cNvPr>
          <p:cNvSpPr txBox="1"/>
          <p:nvPr/>
        </p:nvSpPr>
        <p:spPr>
          <a:xfrm>
            <a:off x="553904" y="3871817"/>
            <a:ext cx="109772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dirty="0">
                <a:latin typeface="Product Sans"/>
              </a:rPr>
              <a:t>Il </a:t>
            </a:r>
            <a:r>
              <a:rPr lang="it-IT" dirty="0" err="1">
                <a:latin typeface="Product Sans"/>
              </a:rPr>
              <a:t>Deliverer</a:t>
            </a:r>
            <a:r>
              <a:rPr lang="it-IT" dirty="0">
                <a:latin typeface="Product Sans"/>
              </a:rPr>
              <a:t> può anche decidere di organizzarsi in modo da prendere in carico più consegne contemporaneamente.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814FB59-DF81-4229-813B-2DF6F6DD474C}"/>
              </a:ext>
            </a:extLst>
          </p:cNvPr>
          <p:cNvSpPr txBox="1"/>
          <p:nvPr/>
        </p:nvSpPr>
        <p:spPr>
          <a:xfrm>
            <a:off x="1871330" y="5438684"/>
            <a:ext cx="74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=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CBC7AF3-BD08-4B4A-979B-24AF75908BA8}"/>
              </a:ext>
            </a:extLst>
          </p:cNvPr>
          <p:cNvSpPr txBox="1"/>
          <p:nvPr/>
        </p:nvSpPr>
        <p:spPr>
          <a:xfrm>
            <a:off x="2440545" y="5438684"/>
            <a:ext cx="952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x 3</a:t>
            </a:r>
          </a:p>
        </p:txBody>
      </p:sp>
      <p:pic>
        <p:nvPicPr>
          <p:cNvPr id="22" name="Immagine 21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8C256B18-2CD2-4019-BE9B-10109C436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24" y="5083973"/>
            <a:ext cx="952388" cy="952388"/>
          </a:xfrm>
          <a:prstGeom prst="rect">
            <a:avLst/>
          </a:prstGeom>
        </p:spPr>
      </p:pic>
      <p:pic>
        <p:nvPicPr>
          <p:cNvPr id="23" name="Immagine 2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BC7328-0493-4BE2-937C-F1AD09C0A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15571" r="512" b="1"/>
          <a:stretch/>
        </p:blipFill>
        <p:spPr>
          <a:xfrm flipH="1">
            <a:off x="6096000" y="4826092"/>
            <a:ext cx="702731" cy="144523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684AAB2-A370-4DA0-95BA-2BAAB4ADED2C}"/>
              </a:ext>
            </a:extLst>
          </p:cNvPr>
          <p:cNvSpPr txBox="1"/>
          <p:nvPr/>
        </p:nvSpPr>
        <p:spPr>
          <a:xfrm>
            <a:off x="6840278" y="5438684"/>
            <a:ext cx="1091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x 10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D1EF652-8E79-484C-A035-999F7B9F21E4}"/>
              </a:ext>
            </a:extLst>
          </p:cNvPr>
          <p:cNvSpPr txBox="1"/>
          <p:nvPr/>
        </p:nvSpPr>
        <p:spPr>
          <a:xfrm>
            <a:off x="7931887" y="5462071"/>
            <a:ext cx="744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=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CE03F75-DB98-4079-BD40-74B51AB5E7C9}"/>
              </a:ext>
            </a:extLst>
          </p:cNvPr>
          <p:cNvSpPr txBox="1"/>
          <p:nvPr/>
        </p:nvSpPr>
        <p:spPr>
          <a:xfrm>
            <a:off x="8464828" y="5442400"/>
            <a:ext cx="103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x 30</a:t>
            </a:r>
          </a:p>
        </p:txBody>
      </p:sp>
      <p:pic>
        <p:nvPicPr>
          <p:cNvPr id="27" name="Immagine 2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BB70471-D35F-4686-A5C0-EF7C3B32F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97" y="5058398"/>
            <a:ext cx="952388" cy="95238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CD79F13-57B8-4A43-9BAF-883DEECE3B5E}"/>
              </a:ext>
            </a:extLst>
          </p:cNvPr>
          <p:cNvSpPr txBox="1"/>
          <p:nvPr/>
        </p:nvSpPr>
        <p:spPr>
          <a:xfrm>
            <a:off x="4062083" y="5691356"/>
            <a:ext cx="16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casa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AA8CFBD-E03D-4D50-99B3-E1B7564EC9A7}"/>
              </a:ext>
            </a:extLst>
          </p:cNvPr>
          <p:cNvSpPr txBox="1"/>
          <p:nvPr/>
        </p:nvSpPr>
        <p:spPr>
          <a:xfrm>
            <a:off x="10342538" y="5644554"/>
            <a:ext cx="1689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casa</a:t>
            </a:r>
          </a:p>
        </p:txBody>
      </p:sp>
    </p:spTree>
    <p:extLst>
      <p:ext uri="{BB962C8B-B14F-4D97-AF65-F5344CB8AC3E}">
        <p14:creationId xmlns:p14="http://schemas.microsoft.com/office/powerpoint/2010/main" val="3484095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/>
      <p:bldP spid="17" grpId="0" animBg="1"/>
      <p:bldP spid="18" grpId="0" animBg="1"/>
      <p:bldP spid="6" grpId="0"/>
      <p:bldP spid="8" grpId="0"/>
      <p:bldP spid="21" grpId="0"/>
      <p:bldP spid="24" grpId="0"/>
      <p:bldP spid="25" grpId="0"/>
      <p:bldP spid="26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21198" cy="53430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297124" y="756534"/>
            <a:ext cx="362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 dirty="0">
                <a:latin typeface="KleinsanBold"/>
              </a:rPr>
              <a:t>L'APPLICAZIONE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1DB7251-3C9D-4BF2-96FF-3F526535FF13}"/>
              </a:ext>
            </a:extLst>
          </p:cNvPr>
          <p:cNvSpPr/>
          <p:nvPr/>
        </p:nvSpPr>
        <p:spPr>
          <a:xfrm>
            <a:off x="525935" y="6516052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F6B9C534-9A92-49F3-B8A0-7BF9B6D81556}"/>
              </a:ext>
            </a:extLst>
          </p:cNvPr>
          <p:cNvSpPr/>
          <p:nvPr/>
        </p:nvSpPr>
        <p:spPr>
          <a:xfrm>
            <a:off x="5052098" y="1817279"/>
            <a:ext cx="2272235" cy="1471796"/>
          </a:xfrm>
          <a:prstGeom prst="wedgeRoundRectCallout">
            <a:avLst>
              <a:gd name="adj1" fmla="val -100231"/>
              <a:gd name="adj2" fmla="val 37906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Product Sans"/>
                <a:cs typeface="Calibri"/>
              </a:rPr>
              <a:t>Chi desidera fare una richiesta, può specificare attraverso questi pulsanti la tipologia del servizio di cui necessita.</a:t>
            </a:r>
          </a:p>
          <a:p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6983210B-1D47-4B60-AC2B-AE0097966074}"/>
              </a:ext>
            </a:extLst>
          </p:cNvPr>
          <p:cNvSpPr/>
          <p:nvPr/>
        </p:nvSpPr>
        <p:spPr>
          <a:xfrm>
            <a:off x="4971605" y="4763316"/>
            <a:ext cx="2272235" cy="983297"/>
          </a:xfrm>
          <a:prstGeom prst="wedgeRoundRectCallout">
            <a:avLst>
              <a:gd name="adj1" fmla="val 89401"/>
              <a:gd name="adj2" fmla="val -144893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400" dirty="0">
              <a:solidFill>
                <a:schemeClr val="tx1"/>
              </a:solidFill>
              <a:latin typeface="Product Sans"/>
            </a:endParaRPr>
          </a:p>
          <a:p>
            <a:pPr algn="ctr"/>
            <a:r>
              <a:rPr lang="it-IT" sz="1400" dirty="0">
                <a:solidFill>
                  <a:schemeClr val="tx1"/>
                </a:solidFill>
                <a:latin typeface="Product Sans"/>
              </a:rPr>
              <a:t>L'account creato dal </a:t>
            </a:r>
            <a:r>
              <a:rPr lang="it-IT" sz="1400" dirty="0" err="1">
                <a:solidFill>
                  <a:schemeClr val="tx1"/>
                </a:solidFill>
                <a:latin typeface="Product Sans"/>
              </a:rPr>
              <a:t>Deliverer</a:t>
            </a:r>
            <a:r>
              <a:rPr lang="it-IT" sz="1400" dirty="0">
                <a:solidFill>
                  <a:schemeClr val="tx1"/>
                </a:solidFill>
                <a:latin typeface="Product Sans"/>
              </a:rPr>
              <a:t> apparirà così.</a:t>
            </a:r>
            <a:endParaRPr lang="it-IT" sz="1400" dirty="0">
              <a:solidFill>
                <a:schemeClr val="tx1"/>
              </a:solidFill>
            </a:endParaRPr>
          </a:p>
          <a:p>
            <a:pPr algn="ctr"/>
            <a:endParaRPr lang="it-IT" sz="1400" dirty="0"/>
          </a:p>
        </p:txBody>
      </p:sp>
      <p:pic>
        <p:nvPicPr>
          <p:cNvPr id="13" name="Immagine 12" descr="Immagine che contiene monitor, elettronico, sedendo, schermo&#10;&#10;Descrizione generata automaticamente">
            <a:extLst>
              <a:ext uri="{FF2B5EF4-FFF2-40B4-BE49-F238E27FC236}">
                <a16:creationId xmlns:a16="http://schemas.microsoft.com/office/drawing/2014/main" id="{02F1A07C-9410-4158-8445-5B6006F71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76" y="70533"/>
            <a:ext cx="543648" cy="54364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2FC860-161E-482E-AE5F-A32E22948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166">
            <a:off x="6072724" y="284955"/>
            <a:ext cx="230985" cy="230985"/>
          </a:xfrm>
          <a:prstGeom prst="rect">
            <a:avLst/>
          </a:prstGeom>
        </p:spPr>
      </p:pic>
      <p:pic>
        <p:nvPicPr>
          <p:cNvPr id="21" name="Immagine 20" descr="Immagine che contiene screenshot, monitor, mano, schermo&#10;&#10;Descrizione generata automaticamente">
            <a:extLst>
              <a:ext uri="{FF2B5EF4-FFF2-40B4-BE49-F238E27FC236}">
                <a16:creationId xmlns:a16="http://schemas.microsoft.com/office/drawing/2014/main" id="{D854615A-C5E2-4F1D-8F03-FFB76F954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66" y="1509141"/>
            <a:ext cx="2424070" cy="4816140"/>
          </a:xfrm>
          <a:prstGeom prst="rect">
            <a:avLst/>
          </a:prstGeom>
        </p:spPr>
      </p:pic>
      <p:pic>
        <p:nvPicPr>
          <p:cNvPr id="23" name="Immagine 2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20F051-6B46-4215-B81F-DFA5D47FB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94" y="1478072"/>
            <a:ext cx="2443840" cy="48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099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A92DE9-3EB1-44BE-A090-379A5552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8580" y="6333490"/>
            <a:ext cx="502920" cy="365125"/>
          </a:xfrm>
        </p:spPr>
        <p:txBody>
          <a:bodyPr/>
          <a:lstStyle/>
          <a:p>
            <a:r>
              <a:rPr lang="it-IT" sz="16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6AD4CA3-05EE-43D0-BD5A-B47E613512F1}"/>
              </a:ext>
            </a:extLst>
          </p:cNvPr>
          <p:cNvSpPr/>
          <p:nvPr/>
        </p:nvSpPr>
        <p:spPr>
          <a:xfrm>
            <a:off x="4262696" y="728085"/>
            <a:ext cx="3621198" cy="53430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379C51-BB80-4574-BB96-2F1FB6DFF711}"/>
              </a:ext>
            </a:extLst>
          </p:cNvPr>
          <p:cNvSpPr txBox="1"/>
          <p:nvPr/>
        </p:nvSpPr>
        <p:spPr>
          <a:xfrm>
            <a:off x="4297124" y="756534"/>
            <a:ext cx="362119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200" spc="300">
                <a:latin typeface="KleinsanBold"/>
              </a:rPr>
              <a:t>L'APPLICAZIONE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8133AC85-C7A7-42CB-A985-8FE819D4DC00}"/>
              </a:ext>
            </a:extLst>
          </p:cNvPr>
          <p:cNvSpPr/>
          <p:nvPr/>
        </p:nvSpPr>
        <p:spPr>
          <a:xfrm>
            <a:off x="548640" y="1455213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1DB7251-3C9D-4BF2-96FF-3F526535FF13}"/>
              </a:ext>
            </a:extLst>
          </p:cNvPr>
          <p:cNvSpPr/>
          <p:nvPr/>
        </p:nvSpPr>
        <p:spPr>
          <a:xfrm>
            <a:off x="525935" y="6516052"/>
            <a:ext cx="11094720" cy="45719"/>
          </a:xfrm>
          <a:prstGeom prst="roundRect">
            <a:avLst/>
          </a:prstGeom>
          <a:solidFill>
            <a:srgbClr val="55C1CD"/>
          </a:solidFill>
          <a:ln>
            <a:solidFill>
              <a:srgbClr val="55C1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umetto: rettangolo con angoli arrotondati 10">
            <a:extLst>
              <a:ext uri="{FF2B5EF4-FFF2-40B4-BE49-F238E27FC236}">
                <a16:creationId xmlns:a16="http://schemas.microsoft.com/office/drawing/2014/main" id="{F6B9C534-9A92-49F3-B8A0-7BF9B6D81556}"/>
              </a:ext>
            </a:extLst>
          </p:cNvPr>
          <p:cNvSpPr/>
          <p:nvPr/>
        </p:nvSpPr>
        <p:spPr>
          <a:xfrm>
            <a:off x="8319526" y="2180216"/>
            <a:ext cx="2272235" cy="1096788"/>
          </a:xfrm>
          <a:prstGeom prst="wedgeRoundRectCallout">
            <a:avLst>
              <a:gd name="adj1" fmla="val -99122"/>
              <a:gd name="adj2" fmla="val -57127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Product Sans"/>
                <a:cs typeface="Calibri"/>
              </a:rPr>
              <a:t>E chi fa la richiesta può richiedere un </a:t>
            </a:r>
            <a:r>
              <a:rPr lang="it-IT" sz="1400" dirty="0" err="1">
                <a:solidFill>
                  <a:schemeClr val="tx1"/>
                </a:solidFill>
                <a:latin typeface="Product Sans"/>
                <a:cs typeface="Calibri"/>
              </a:rPr>
              <a:t>Deliverer</a:t>
            </a:r>
            <a:r>
              <a:rPr lang="it-IT" sz="1400" dirty="0">
                <a:solidFill>
                  <a:schemeClr val="tx1"/>
                </a:solidFill>
                <a:latin typeface="Product Sans"/>
                <a:cs typeface="Calibri"/>
              </a:rPr>
              <a:t> gratuito.</a:t>
            </a:r>
          </a:p>
        </p:txBody>
      </p:sp>
      <p:sp>
        <p:nvSpPr>
          <p:cNvPr id="12" name="Fumetto: rettangolo con angoli arrotondati 11">
            <a:extLst>
              <a:ext uri="{FF2B5EF4-FFF2-40B4-BE49-F238E27FC236}">
                <a16:creationId xmlns:a16="http://schemas.microsoft.com/office/drawing/2014/main" id="{6983210B-1D47-4B60-AC2B-AE0097966074}"/>
              </a:ext>
            </a:extLst>
          </p:cNvPr>
          <p:cNvSpPr/>
          <p:nvPr/>
        </p:nvSpPr>
        <p:spPr>
          <a:xfrm>
            <a:off x="1851491" y="2728610"/>
            <a:ext cx="2272235" cy="983297"/>
          </a:xfrm>
          <a:prstGeom prst="wedgeRoundRectCallout">
            <a:avLst>
              <a:gd name="adj1" fmla="val 102793"/>
              <a:gd name="adj2" fmla="val 10238"/>
              <a:gd name="adj3" fmla="val 16667"/>
            </a:avLst>
          </a:prstGeom>
          <a:solidFill>
            <a:srgbClr val="55C1CD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400" dirty="0">
              <a:solidFill>
                <a:schemeClr val="tx1"/>
              </a:solidFill>
              <a:latin typeface="Product Sans"/>
            </a:endParaRPr>
          </a:p>
          <a:p>
            <a:r>
              <a:rPr lang="it-IT" sz="1400" dirty="0">
                <a:solidFill>
                  <a:schemeClr val="tx1"/>
                </a:solidFill>
                <a:latin typeface="Product Sans"/>
              </a:rPr>
              <a:t>Ogni </a:t>
            </a:r>
            <a:r>
              <a:rPr lang="it-IT" sz="1400" dirty="0" err="1">
                <a:solidFill>
                  <a:schemeClr val="tx1"/>
                </a:solidFill>
                <a:latin typeface="Product Sans"/>
              </a:rPr>
              <a:t>Deliverer</a:t>
            </a:r>
            <a:r>
              <a:rPr lang="it-IT" sz="1400" dirty="0">
                <a:solidFill>
                  <a:schemeClr val="tx1"/>
                </a:solidFill>
                <a:latin typeface="Product Sans"/>
              </a:rPr>
              <a:t> specifica il prezzo che richiede per la consegna.</a:t>
            </a:r>
            <a:endParaRPr lang="it-IT" sz="1400" dirty="0">
              <a:solidFill>
                <a:schemeClr val="tx1"/>
              </a:solidFill>
            </a:endParaRPr>
          </a:p>
          <a:p>
            <a:pPr algn="ctr"/>
            <a:endParaRPr lang="it-IT" sz="1400" dirty="0"/>
          </a:p>
        </p:txBody>
      </p:sp>
      <p:pic>
        <p:nvPicPr>
          <p:cNvPr id="13" name="Immagine 12" descr="Immagine che contiene monitor, elettronico, sedendo, schermo&#10;&#10;Descrizione generata automaticamente">
            <a:extLst>
              <a:ext uri="{FF2B5EF4-FFF2-40B4-BE49-F238E27FC236}">
                <a16:creationId xmlns:a16="http://schemas.microsoft.com/office/drawing/2014/main" id="{329899F4-D47A-4B84-9467-0D67CF67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76" y="70533"/>
            <a:ext cx="543648" cy="54364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7FB2924-6E31-4146-8F54-18AA9691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166">
            <a:off x="6072724" y="284955"/>
            <a:ext cx="230985" cy="230985"/>
          </a:xfrm>
          <a:prstGeom prst="rect">
            <a:avLst/>
          </a:prstGeom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9742BC5-2066-40EB-AAE6-EA33A2998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47" y="1622942"/>
            <a:ext cx="2444878" cy="48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Widescreen</PresentationFormat>
  <Paragraphs>73</Paragraphs>
  <Slides>14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KleinsanBold</vt:lpstr>
      <vt:lpstr>Product Sans</vt:lpstr>
      <vt:lpstr>Tema di Office</vt:lpstr>
      <vt:lpstr>CoviDelivery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Scino</dc:creator>
  <cp:lastModifiedBy>Simone Scino</cp:lastModifiedBy>
  <cp:revision>1</cp:revision>
  <dcterms:created xsi:type="dcterms:W3CDTF">2020-04-04T13:43:10Z</dcterms:created>
  <dcterms:modified xsi:type="dcterms:W3CDTF">2020-04-05T18:49:28Z</dcterms:modified>
</cp:coreProperties>
</file>